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3"/>
  </p:notesMasterIdLst>
  <p:sldIdLst>
    <p:sldId id="256" r:id="rId2"/>
    <p:sldId id="257" r:id="rId3"/>
    <p:sldId id="258" r:id="rId4"/>
    <p:sldId id="260" r:id="rId5"/>
    <p:sldId id="259" r:id="rId6"/>
    <p:sldId id="261" r:id="rId7"/>
    <p:sldId id="262" r:id="rId8"/>
    <p:sldId id="263" r:id="rId9"/>
    <p:sldId id="266" r:id="rId10"/>
    <p:sldId id="264" r:id="rId11"/>
    <p:sldId id="265" r:id="rId1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482E6"/>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inimized">
    <p:restoredLeft sz="15620"/>
    <p:restoredTop sz="67690" autoAdjust="0"/>
  </p:normalViewPr>
  <p:slideViewPr>
    <p:cSldViewPr>
      <p:cViewPr varScale="1">
        <p:scale>
          <a:sx n="20" d="100"/>
          <a:sy n="20" d="100"/>
        </p:scale>
        <p:origin x="-2520" y="-102"/>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DFCF146-A712-4CDF-9308-F9AE15140373}" type="datetimeFigureOut">
              <a:rPr lang="en-US" smtClean="0"/>
              <a:pPr/>
              <a:t>4/24/2012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BE41AD6-91AB-41AB-8F75-C2065B8980E9}"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All of the resource</a:t>
            </a:r>
            <a:r>
              <a:rPr lang="en-US" baseline="0" dirty="0" smtClean="0"/>
              <a:t>s (links, hand-outs, etc.) are available at the district PD wiki at the address listed on slide.</a:t>
            </a:r>
          </a:p>
          <a:p>
            <a:endParaRPr lang="en-US" baseline="0" dirty="0" smtClean="0"/>
          </a:p>
          <a:p>
            <a:r>
              <a:rPr lang="en-US" baseline="0" dirty="0" smtClean="0"/>
              <a:t>Explain to participants that they can follow along during presentation and/or access these resources after the presentation and throughout the school year as the wiki will remain indefinitely.</a:t>
            </a:r>
            <a:endParaRPr lang="en-US" dirty="0"/>
          </a:p>
        </p:txBody>
      </p:sp>
      <p:sp>
        <p:nvSpPr>
          <p:cNvPr id="4" name="Slide Number Placeholder 3"/>
          <p:cNvSpPr>
            <a:spLocks noGrp="1"/>
          </p:cNvSpPr>
          <p:nvPr>
            <p:ph type="sldNum" sz="quarter" idx="10"/>
          </p:nvPr>
        </p:nvSpPr>
        <p:spPr/>
        <p:txBody>
          <a:bodyPr/>
          <a:lstStyle/>
          <a:p>
            <a:fld id="{ABE41AD6-91AB-41AB-8F75-C2065B8980E9}"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To</a:t>
            </a:r>
            <a:r>
              <a:rPr lang="en-US" baseline="0" dirty="0" smtClean="0"/>
              <a:t> wrap-up, let’s look back at what we’ve learned today. </a:t>
            </a:r>
          </a:p>
          <a:p>
            <a:pPr>
              <a:buFont typeface="Arial" pitchFamily="34" charset="0"/>
              <a:buChar char="•"/>
            </a:pPr>
            <a:r>
              <a:rPr lang="en-US" baseline="0" dirty="0" smtClean="0"/>
              <a:t>  Go back to the survey you explored earlier. Think about the ideas you shared </a:t>
            </a:r>
            <a:r>
              <a:rPr lang="en-US" baseline="0" dirty="0" smtClean="0"/>
              <a:t>in the </a:t>
            </a:r>
            <a:r>
              <a:rPr lang="en-US" baseline="0" smtClean="0"/>
              <a:t>WebQuest. </a:t>
            </a:r>
            <a:endParaRPr lang="en-US" baseline="0" dirty="0" smtClean="0"/>
          </a:p>
          <a:p>
            <a:pPr>
              <a:buFont typeface="Arial" pitchFamily="34" charset="0"/>
              <a:buChar char="•"/>
            </a:pPr>
            <a:r>
              <a:rPr lang="en-US" baseline="0" dirty="0" smtClean="0"/>
              <a:t>  Spend a minute reflecting on what your personal responsibility is to involve parents and what steps you personally can take to partner with parents. On the back page of the survey, write your thoughts on the reflection question and be ready to share.</a:t>
            </a:r>
          </a:p>
          <a:p>
            <a:pPr>
              <a:buFont typeface="Arial" pitchFamily="34" charset="0"/>
              <a:buChar char="•"/>
            </a:pPr>
            <a:endParaRPr lang="en-US" baseline="0" dirty="0" smtClean="0"/>
          </a:p>
          <a:p>
            <a:pPr>
              <a:buFont typeface="Arial" pitchFamily="34" charset="0"/>
              <a:buNone/>
            </a:pPr>
            <a:r>
              <a:rPr lang="en-US" baseline="0" dirty="0" smtClean="0"/>
              <a:t>After giving participants a few minutes to reflect silently and write their responses, ask them to turn and share with a partner.</a:t>
            </a:r>
            <a:endParaRPr lang="en-US" dirty="0"/>
          </a:p>
        </p:txBody>
      </p:sp>
      <p:sp>
        <p:nvSpPr>
          <p:cNvPr id="4" name="Slide Number Placeholder 3"/>
          <p:cNvSpPr>
            <a:spLocks noGrp="1"/>
          </p:cNvSpPr>
          <p:nvPr>
            <p:ph type="sldNum" sz="quarter" idx="10"/>
          </p:nvPr>
        </p:nvSpPr>
        <p:spPr/>
        <p:txBody>
          <a:bodyPr/>
          <a:lstStyle/>
          <a:p>
            <a:fld id="{ABE41AD6-91AB-41AB-8F75-C2065B8980E9}" type="slidenum">
              <a:rPr lang="en-US" smtClean="0"/>
              <a:pPr/>
              <a:t>11</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Our essential question is “How can we involve parents in students learning?”</a:t>
            </a:r>
            <a:endParaRPr lang="en-US" dirty="0"/>
          </a:p>
        </p:txBody>
      </p:sp>
      <p:sp>
        <p:nvSpPr>
          <p:cNvPr id="4" name="Slide Number Placeholder 3"/>
          <p:cNvSpPr>
            <a:spLocks noGrp="1"/>
          </p:cNvSpPr>
          <p:nvPr>
            <p:ph type="sldNum" sz="quarter" idx="10"/>
          </p:nvPr>
        </p:nvSpPr>
        <p:spPr/>
        <p:txBody>
          <a:bodyPr/>
          <a:lstStyle/>
          <a:p>
            <a:fld id="{ABE41AD6-91AB-41AB-8F75-C2065B8980E9}" type="slidenum">
              <a:rPr lang="en-US" smtClean="0"/>
              <a:pPr/>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We’ll</a:t>
            </a:r>
            <a:r>
              <a:rPr lang="en-US" baseline="0" dirty="0" smtClean="0"/>
              <a:t> be exploring these guiding questions.</a:t>
            </a:r>
          </a:p>
          <a:p>
            <a:endParaRPr lang="en-US" baseline="0" dirty="0" smtClean="0"/>
          </a:p>
          <a:p>
            <a:r>
              <a:rPr lang="en-US" baseline="0" dirty="0" smtClean="0"/>
              <a:t>Too often, we’re guilty of expecting parents to shoulder the responsibility of getting involved in their children’s educations. Today, we want to explore what our responsibilities are as educators to reach out to parents and seek partnerships with them to help all kids succeed.</a:t>
            </a:r>
            <a:endParaRPr lang="en-US" dirty="0"/>
          </a:p>
        </p:txBody>
      </p:sp>
      <p:sp>
        <p:nvSpPr>
          <p:cNvPr id="4" name="Slide Number Placeholder 3"/>
          <p:cNvSpPr>
            <a:spLocks noGrp="1"/>
          </p:cNvSpPr>
          <p:nvPr>
            <p:ph type="sldNum" sz="quarter" idx="10"/>
          </p:nvPr>
        </p:nvSpPr>
        <p:spPr/>
        <p:txBody>
          <a:bodyPr/>
          <a:lstStyle/>
          <a:p>
            <a:fld id="{ABE41AD6-91AB-41AB-8F75-C2065B8980E9}" type="slidenum">
              <a:rPr lang="en-US" smtClean="0"/>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lnSpc>
                <a:spcPct val="80000"/>
              </a:lnSpc>
            </a:pPr>
            <a:r>
              <a:rPr lang="en-US" sz="1000" dirty="0" smtClean="0"/>
              <a:t>Researchers agree, the four key elements for family and community engagement are:</a:t>
            </a:r>
          </a:p>
          <a:p>
            <a:pPr lvl="1">
              <a:lnSpc>
                <a:spcPct val="135000"/>
              </a:lnSpc>
            </a:pPr>
            <a:r>
              <a:rPr lang="en-US" sz="1000" dirty="0" smtClean="0"/>
              <a:t>Individual student</a:t>
            </a:r>
          </a:p>
          <a:p>
            <a:pPr lvl="1">
              <a:lnSpc>
                <a:spcPct val="135000"/>
              </a:lnSpc>
            </a:pPr>
            <a:r>
              <a:rPr lang="en-US" sz="1000" dirty="0" smtClean="0"/>
              <a:t>Family</a:t>
            </a:r>
          </a:p>
          <a:p>
            <a:pPr lvl="1">
              <a:lnSpc>
                <a:spcPct val="135000"/>
              </a:lnSpc>
            </a:pPr>
            <a:r>
              <a:rPr lang="en-US" sz="1000" dirty="0" smtClean="0"/>
              <a:t>School</a:t>
            </a:r>
          </a:p>
          <a:p>
            <a:pPr lvl="1">
              <a:lnSpc>
                <a:spcPct val="135000"/>
              </a:lnSpc>
            </a:pPr>
            <a:r>
              <a:rPr lang="en-US" sz="1000" dirty="0" smtClean="0"/>
              <a:t>Community</a:t>
            </a:r>
          </a:p>
        </p:txBody>
      </p:sp>
      <p:sp>
        <p:nvSpPr>
          <p:cNvPr id="4" name="Slide Number Placeholder 3"/>
          <p:cNvSpPr>
            <a:spLocks noGrp="1"/>
          </p:cNvSpPr>
          <p:nvPr>
            <p:ph type="sldNum" sz="quarter" idx="10"/>
          </p:nvPr>
        </p:nvSpPr>
        <p:spPr/>
        <p:txBody>
          <a:bodyPr/>
          <a:lstStyle/>
          <a:p>
            <a:fld id="{ABE41AD6-91AB-41AB-8F75-C2065B8980E9}"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Turn</a:t>
            </a:r>
            <a:r>
              <a:rPr lang="en-US" b="1" baseline="0" dirty="0" smtClean="0"/>
              <a:t> and share </a:t>
            </a:r>
            <a:r>
              <a:rPr lang="en-US" baseline="0" dirty="0" smtClean="0"/>
              <a:t>with a partner:</a:t>
            </a:r>
          </a:p>
          <a:p>
            <a:endParaRPr lang="en-US" baseline="0" dirty="0" smtClean="0"/>
          </a:p>
          <a:p>
            <a:pPr>
              <a:buFont typeface="Arial" pitchFamily="34" charset="0"/>
              <a:buChar char="•"/>
            </a:pPr>
            <a:r>
              <a:rPr lang="en-US" baseline="0" dirty="0" smtClean="0"/>
              <a:t>  How successful are you and your campus in the three practices outlined by Henderson and </a:t>
            </a:r>
            <a:r>
              <a:rPr lang="en-US" baseline="0" dirty="0" err="1" smtClean="0"/>
              <a:t>Mapp</a:t>
            </a:r>
            <a:r>
              <a:rPr lang="en-US" baseline="0" dirty="0" smtClean="0"/>
              <a:t>?</a:t>
            </a:r>
            <a:endParaRPr lang="en-US" dirty="0"/>
          </a:p>
        </p:txBody>
      </p:sp>
      <p:sp>
        <p:nvSpPr>
          <p:cNvPr id="4" name="Slide Number Placeholder 3"/>
          <p:cNvSpPr>
            <a:spLocks noGrp="1"/>
          </p:cNvSpPr>
          <p:nvPr>
            <p:ph type="sldNum" sz="quarter" idx="10"/>
          </p:nvPr>
        </p:nvSpPr>
        <p:spPr/>
        <p:txBody>
          <a:bodyPr/>
          <a:lstStyle/>
          <a:p>
            <a:fld id="{ABE41AD6-91AB-41AB-8F75-C2065B8980E9}"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ACTIVITY</a:t>
            </a:r>
            <a:r>
              <a:rPr lang="en-US" dirty="0" smtClean="0"/>
              <a:t>:</a:t>
            </a:r>
            <a:r>
              <a:rPr lang="en-US" baseline="0" dirty="0" smtClean="0"/>
              <a:t> Pass out the “Professional Development for Families and Staff” survey. Each person needs a copy.</a:t>
            </a:r>
          </a:p>
          <a:p>
            <a:r>
              <a:rPr lang="en-US" baseline="0" dirty="0" smtClean="0"/>
              <a:t>  </a:t>
            </a:r>
          </a:p>
          <a:p>
            <a:pPr lvl="1">
              <a:buFont typeface="Arial" pitchFamily="34" charset="0"/>
              <a:buChar char="•"/>
            </a:pPr>
            <a:r>
              <a:rPr lang="en-US" baseline="0" dirty="0" smtClean="0"/>
              <a:t>  Create five (5) groups, one for each heading on the survey. Number off participants, going around the room counting one to five. Ask all the “one’s” to create a group, all the “two’s” to make a group and so on.</a:t>
            </a:r>
          </a:p>
          <a:p>
            <a:pPr lvl="1">
              <a:buFont typeface="Arial" pitchFamily="34" charset="0"/>
              <a:buChar char="•"/>
            </a:pPr>
            <a:r>
              <a:rPr lang="en-US" baseline="0" dirty="0" smtClean="0"/>
              <a:t>  Each group is to read and discuss their assigned section.</a:t>
            </a:r>
          </a:p>
          <a:p>
            <a:pPr lvl="1">
              <a:buFont typeface="Arial" pitchFamily="34" charset="0"/>
              <a:buChar char="•"/>
            </a:pPr>
            <a:r>
              <a:rPr lang="en-US" baseline="0" dirty="0" smtClean="0"/>
              <a:t>  Ask each group to brainstorm ideas for how they can address the element of parental involvement their group has explored. For example, the first group has read and discussed the section “Welcoming Environment.” They will record ideas (from the survey and from their discussion) on chart paper for how they could create a welcoming environment in their classrooms and in their schools. </a:t>
            </a:r>
          </a:p>
          <a:p>
            <a:pPr lvl="1">
              <a:buFont typeface="Arial" pitchFamily="34" charset="0"/>
              <a:buChar char="•"/>
            </a:pPr>
            <a:r>
              <a:rPr lang="en-US" baseline="0" dirty="0" smtClean="0"/>
              <a:t>  Each group shares out to the whole class. </a:t>
            </a:r>
          </a:p>
          <a:p>
            <a:pPr lvl="1">
              <a:buFont typeface="Arial" pitchFamily="34" charset="0"/>
              <a:buChar char="•"/>
            </a:pPr>
            <a:endParaRPr lang="en-US" baseline="0" dirty="0" smtClean="0"/>
          </a:p>
          <a:p>
            <a:pPr lvl="1">
              <a:buFont typeface="Arial" pitchFamily="34" charset="0"/>
              <a:buChar char="•"/>
            </a:pPr>
            <a:r>
              <a:rPr lang="en-US" baseline="0" dirty="0" smtClean="0"/>
              <a:t>After creating groups and explaining what each group is to do, display the online stopwatch, setting the timer for </a:t>
            </a:r>
            <a:r>
              <a:rPr lang="en-US" b="1" baseline="0" dirty="0" smtClean="0"/>
              <a:t>10 minutes. </a:t>
            </a:r>
          </a:p>
          <a:p>
            <a:pPr lvl="1">
              <a:buFont typeface="Arial" pitchFamily="34" charset="0"/>
              <a:buNone/>
            </a:pPr>
            <a:r>
              <a:rPr lang="en-US" baseline="0" dirty="0" smtClean="0"/>
              <a:t>http://www.online-stopwatch.com/countdown/  </a:t>
            </a:r>
            <a:endParaRPr lang="en-US" b="1" baseline="0" dirty="0" smtClean="0"/>
          </a:p>
        </p:txBody>
      </p:sp>
      <p:sp>
        <p:nvSpPr>
          <p:cNvPr id="4" name="Slide Number Placeholder 3"/>
          <p:cNvSpPr>
            <a:spLocks noGrp="1"/>
          </p:cNvSpPr>
          <p:nvPr>
            <p:ph type="sldNum" sz="quarter" idx="10"/>
          </p:nvPr>
        </p:nvSpPr>
        <p:spPr/>
        <p:txBody>
          <a:bodyPr/>
          <a:lstStyle/>
          <a:p>
            <a:fld id="{ABE41AD6-91AB-41AB-8F75-C2065B8980E9}"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ACTIVITY:</a:t>
            </a:r>
            <a:r>
              <a:rPr lang="en-US" baseline="0" dirty="0" smtClean="0"/>
              <a:t> In our next activity, we will explore practical ideas we can implement in the coming school year.</a:t>
            </a:r>
          </a:p>
          <a:p>
            <a:endParaRPr lang="en-US" baseline="0" dirty="0" smtClean="0"/>
          </a:p>
          <a:p>
            <a:endParaRPr lang="en-US" dirty="0"/>
          </a:p>
        </p:txBody>
      </p:sp>
      <p:sp>
        <p:nvSpPr>
          <p:cNvPr id="4" name="Slide Number Placeholder 3"/>
          <p:cNvSpPr>
            <a:spLocks noGrp="1"/>
          </p:cNvSpPr>
          <p:nvPr>
            <p:ph type="sldNum" sz="quarter" idx="10"/>
          </p:nvPr>
        </p:nvSpPr>
        <p:spPr/>
        <p:txBody>
          <a:bodyPr/>
          <a:lstStyle/>
          <a:p>
            <a:fld id="{ABE41AD6-91AB-41AB-8F75-C2065B8980E9}"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If</a:t>
            </a:r>
            <a:r>
              <a:rPr lang="en-US" baseline="0" dirty="0" smtClean="0"/>
              <a:t> participants do not already have computers, direct them to get one at this time. If there are not enough minis for each participant, they may partner with someone. </a:t>
            </a:r>
            <a:endParaRPr lang="en-US" dirty="0" smtClean="0"/>
          </a:p>
          <a:p>
            <a:endParaRPr lang="en-US" dirty="0" smtClean="0"/>
          </a:p>
          <a:p>
            <a:r>
              <a:rPr lang="en-US" dirty="0" smtClean="0"/>
              <a:t>To access the</a:t>
            </a:r>
            <a:r>
              <a:rPr lang="en-US" baseline="0" dirty="0" smtClean="0"/>
              <a:t> </a:t>
            </a:r>
            <a:r>
              <a:rPr lang="en-US" baseline="0" dirty="0" err="1" smtClean="0"/>
              <a:t>WebQuest</a:t>
            </a:r>
            <a:r>
              <a:rPr lang="en-US" baseline="0" dirty="0" smtClean="0"/>
              <a:t>, go to the </a:t>
            </a:r>
            <a:r>
              <a:rPr lang="en-US" baseline="0" dirty="0" err="1" smtClean="0"/>
              <a:t>PioneerPD</a:t>
            </a:r>
            <a:r>
              <a:rPr lang="en-US" baseline="0" dirty="0" smtClean="0"/>
              <a:t> wiki at the address above. On the second activity, click on the word “</a:t>
            </a:r>
            <a:r>
              <a:rPr lang="en-US" baseline="0" dirty="0" err="1" smtClean="0"/>
              <a:t>Webquest</a:t>
            </a:r>
            <a:r>
              <a:rPr lang="en-US" baseline="0" dirty="0" smtClean="0"/>
              <a:t>” in the right column. When you’ve accessed the page, give me a thumb’s up so that I know you’ve found the site</a:t>
            </a:r>
            <a:r>
              <a:rPr lang="en-US" baseline="0" dirty="0" smtClean="0"/>
              <a:t>.</a:t>
            </a:r>
          </a:p>
          <a:p>
            <a:endParaRPr lang="en-US" baseline="0" dirty="0" smtClean="0"/>
          </a:p>
          <a:p>
            <a:endParaRPr lang="en-US" baseline="0" dirty="0" smtClean="0"/>
          </a:p>
          <a:p>
            <a:endParaRPr lang="en-US" baseline="0" dirty="0" smtClean="0"/>
          </a:p>
        </p:txBody>
      </p:sp>
      <p:sp>
        <p:nvSpPr>
          <p:cNvPr id="4" name="Slide Number Placeholder 3"/>
          <p:cNvSpPr>
            <a:spLocks noGrp="1"/>
          </p:cNvSpPr>
          <p:nvPr>
            <p:ph type="sldNum" sz="quarter" idx="10"/>
          </p:nvPr>
        </p:nvSpPr>
        <p:spPr/>
        <p:txBody>
          <a:bodyPr/>
          <a:lstStyle/>
          <a:p>
            <a:fld id="{ABE41AD6-91AB-41AB-8F75-C2065B8980E9}" type="slidenum">
              <a:rPr lang="en-US" smtClean="0"/>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US" dirty="0" smtClean="0"/>
              <a:t>Once</a:t>
            </a:r>
            <a:r>
              <a:rPr lang="en-US" baseline="0" dirty="0" smtClean="0"/>
              <a:t> participants have found the site, say:</a:t>
            </a:r>
          </a:p>
          <a:p>
            <a:r>
              <a:rPr lang="en-US" baseline="0" dirty="0" smtClean="0"/>
              <a:t>	“Now that you’ve found the site, please close your computers half-way and look this way so that I can give you directions.”</a:t>
            </a:r>
          </a:p>
          <a:p>
            <a:endParaRPr lang="en-US" baseline="0" dirty="0" smtClean="0"/>
          </a:p>
          <a:p>
            <a:r>
              <a:rPr lang="en-US" b="1" baseline="0" dirty="0" smtClean="0"/>
              <a:t>On the LCD projector, display the </a:t>
            </a:r>
            <a:r>
              <a:rPr lang="en-US" b="1" baseline="0" dirty="0" err="1" smtClean="0"/>
              <a:t>Webquest</a:t>
            </a:r>
            <a:r>
              <a:rPr lang="en-US" b="1" baseline="0" dirty="0" smtClean="0"/>
              <a:t> on the wiki: </a:t>
            </a:r>
            <a:r>
              <a:rPr lang="en-US" baseline="0" dirty="0" smtClean="0"/>
              <a:t>http://</a:t>
            </a:r>
            <a:r>
              <a:rPr lang="en-US" baseline="0" dirty="0" smtClean="0"/>
              <a:t>pioneerpd.wikispaces.com/PartneringwithParentsWebquest</a:t>
            </a:r>
          </a:p>
          <a:p>
            <a:endParaRPr lang="en-US" baseline="0" dirty="0" smtClean="0"/>
          </a:p>
          <a:p>
            <a:r>
              <a:rPr lang="en-US" baseline="0" dirty="0" smtClean="0"/>
              <a:t>If “</a:t>
            </a:r>
            <a:r>
              <a:rPr lang="en-US" baseline="0" dirty="0" err="1" smtClean="0"/>
              <a:t>webquests</a:t>
            </a:r>
            <a:r>
              <a:rPr lang="en-US" baseline="0" dirty="0" smtClean="0"/>
              <a:t>” are new to you, a </a:t>
            </a:r>
            <a:r>
              <a:rPr lang="en-US" baseline="0" dirty="0" err="1" smtClean="0"/>
              <a:t>webquest</a:t>
            </a:r>
            <a:r>
              <a:rPr lang="en-US" baseline="0" dirty="0" smtClean="0"/>
              <a:t> is simply a </a:t>
            </a:r>
            <a:r>
              <a:rPr lang="en-US" baseline="0" dirty="0" err="1" smtClean="0"/>
              <a:t>web+quest</a:t>
            </a:r>
            <a:r>
              <a:rPr lang="en-US" baseline="0" dirty="0" smtClean="0"/>
              <a:t>—a journey through online resources to learn about a concept. </a:t>
            </a:r>
            <a:r>
              <a:rPr lang="en-US" baseline="0" dirty="0" err="1" smtClean="0"/>
              <a:t>Webquests</a:t>
            </a:r>
            <a:r>
              <a:rPr lang="en-US" baseline="0" dirty="0" smtClean="0"/>
              <a:t> pose  a “quest,” a “task” for you to complete, steer you toward online resources, and provide step-by-step directions in the “process” section to help you complete the task. You can navigate the </a:t>
            </a:r>
            <a:r>
              <a:rPr lang="en-US" baseline="0" dirty="0" err="1" smtClean="0"/>
              <a:t>webquest</a:t>
            </a:r>
            <a:r>
              <a:rPr lang="en-US" baseline="0" dirty="0" smtClean="0"/>
              <a:t> by scrolling down the page or using the links in the table of contents. </a:t>
            </a:r>
          </a:p>
          <a:p>
            <a:endParaRPr lang="en-US" baseline="0" dirty="0" smtClean="0"/>
          </a:p>
          <a:p>
            <a:r>
              <a:rPr lang="en-US" baseline="0" dirty="0" smtClean="0"/>
              <a:t>Let’s read the Introduction and Task to make sure everyone understands what you’ll be doing. </a:t>
            </a:r>
          </a:p>
          <a:p>
            <a:r>
              <a:rPr lang="en-US" baseline="0" dirty="0" smtClean="0"/>
              <a:t>[Display the Introduction and Task and read aloud. Give participants a chance to ask questions to clarify or clear up confusion.]</a:t>
            </a:r>
          </a:p>
          <a:p>
            <a:endParaRPr lang="en-US" baseline="0" dirty="0" smtClean="0"/>
          </a:p>
          <a:p>
            <a:pPr>
              <a:buFont typeface="Arial" pitchFamily="34" charset="0"/>
              <a:buChar char="•"/>
            </a:pPr>
            <a:r>
              <a:rPr lang="en-US" baseline="0" dirty="0" smtClean="0"/>
              <a:t>Show participants the other sections of the </a:t>
            </a:r>
            <a:r>
              <a:rPr lang="en-US" baseline="0" dirty="0" err="1" smtClean="0"/>
              <a:t>webquest</a:t>
            </a:r>
            <a:r>
              <a:rPr lang="en-US" baseline="0" dirty="0" smtClean="0"/>
              <a:t>:  </a:t>
            </a:r>
          </a:p>
          <a:p>
            <a:pPr lvl="1">
              <a:buFont typeface="Arial" pitchFamily="34" charset="0"/>
              <a:buChar char="•"/>
            </a:pPr>
            <a:r>
              <a:rPr lang="en-US" baseline="0" dirty="0" smtClean="0"/>
              <a:t>  PROCESS—gives them step-by-step directions; </a:t>
            </a:r>
          </a:p>
          <a:p>
            <a:pPr lvl="1">
              <a:buFont typeface="Arial" pitchFamily="34" charset="0"/>
              <a:buChar char="•"/>
            </a:pPr>
            <a:r>
              <a:rPr lang="en-US" baseline="0" dirty="0" smtClean="0"/>
              <a:t>  EVALUATION—provides a rubric by which they can self-assess their work; </a:t>
            </a:r>
          </a:p>
          <a:p>
            <a:pPr lvl="1">
              <a:buFont typeface="Arial" pitchFamily="34" charset="0"/>
              <a:buChar char="•"/>
            </a:pPr>
            <a:r>
              <a:rPr lang="en-US" baseline="0" dirty="0" smtClean="0"/>
              <a:t>  CONCLUSION—suggests further resources they can consult to learn more.</a:t>
            </a:r>
          </a:p>
          <a:p>
            <a:endParaRPr lang="en-US" baseline="0" dirty="0" smtClean="0"/>
          </a:p>
          <a:p>
            <a:r>
              <a:rPr lang="en-US" baseline="0" dirty="0" smtClean="0"/>
              <a:t>Now, you’ll have 25 minutes to complete the </a:t>
            </a:r>
            <a:r>
              <a:rPr lang="en-US" baseline="0" dirty="0" err="1" smtClean="0"/>
              <a:t>webquest</a:t>
            </a:r>
            <a:r>
              <a:rPr lang="en-US" baseline="0" dirty="0" smtClean="0"/>
              <a:t>. You’ll work in teams of 3-5 people. Ideally, each team should be composed of people from the same campus.  When our 25 minute time limit expires, each team will present.</a:t>
            </a:r>
          </a:p>
          <a:p>
            <a:endParaRPr lang="en-US" baseline="0" dirty="0" smtClean="0"/>
          </a:p>
          <a:p>
            <a:r>
              <a:rPr lang="en-US" baseline="0" dirty="0" smtClean="0"/>
              <a:t>[Set the online timer for 25 minutes and display to help teams keep track of time. As participants work, circulate to make sure all teams understand and to keep them on track. When time expires, allow each team to present. Remind them that the presentations should be no more than 5 minutes.]</a:t>
            </a:r>
          </a:p>
          <a:p>
            <a:endParaRPr lang="en-US" baseline="0" dirty="0" smtClean="0"/>
          </a:p>
          <a:p>
            <a:pPr marL="0" marR="0" lvl="1" indent="0" algn="l" defTabSz="914400" rtl="0" eaLnBrk="1" fontAlgn="auto" latinLnBrk="0" hangingPunct="1">
              <a:lnSpc>
                <a:spcPct val="100000"/>
              </a:lnSpc>
              <a:spcBef>
                <a:spcPts val="0"/>
              </a:spcBef>
              <a:spcAft>
                <a:spcPts val="0"/>
              </a:spcAft>
              <a:buClrTx/>
              <a:buSzTx/>
              <a:buFontTx/>
              <a:buNone/>
              <a:tabLst/>
              <a:defRPr/>
            </a:pPr>
            <a:r>
              <a:rPr lang="en-US" baseline="0" dirty="0" smtClean="0"/>
              <a:t>http://www.online-stopwatch.com/countdown/  </a:t>
            </a:r>
            <a:endParaRPr lang="en-US" b="1" baseline="0" dirty="0" smtClean="0"/>
          </a:p>
          <a:p>
            <a:endParaRPr lang="en-US" baseline="0" dirty="0" smtClean="0"/>
          </a:p>
          <a:p>
            <a:pPr>
              <a:buFont typeface="Arial" pitchFamily="34" charset="0"/>
              <a:buNone/>
            </a:pPr>
            <a:endParaRPr lang="en-US" baseline="0" dirty="0" smtClean="0"/>
          </a:p>
          <a:p>
            <a:r>
              <a:rPr lang="en-US" baseline="0" dirty="0" smtClean="0"/>
              <a:t>** Facilitators should save the chart </a:t>
            </a:r>
            <a:r>
              <a:rPr lang="en-US" baseline="0" dirty="0" smtClean="0"/>
              <a:t>papers/PPT </a:t>
            </a:r>
            <a:r>
              <a:rPr lang="en-US" baseline="0" dirty="0" smtClean="0"/>
              <a:t>from each campus from each session as these will be given to the principals for work on ACSIIP. </a:t>
            </a:r>
            <a:endParaRPr lang="en-US" dirty="0"/>
          </a:p>
        </p:txBody>
      </p:sp>
      <p:sp>
        <p:nvSpPr>
          <p:cNvPr id="4" name="Slide Number Placeholder 3"/>
          <p:cNvSpPr>
            <a:spLocks noGrp="1"/>
          </p:cNvSpPr>
          <p:nvPr>
            <p:ph type="sldNum" sz="quarter" idx="10"/>
          </p:nvPr>
        </p:nvSpPr>
        <p:spPr/>
        <p:txBody>
          <a:bodyPr/>
          <a:lstStyle/>
          <a:p>
            <a:fld id="{ABE41AD6-91AB-41AB-8F75-C2065B8980E9}"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0B8D9F42-4BF8-4887-8BA6-5E753A83CFB5}" type="datetimeFigureOut">
              <a:rPr lang="en-US" smtClean="0"/>
              <a:pPr/>
              <a:t>4/24/2012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C059BA0-E1C7-4C06-82C2-B0EDAA17067C}"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B8D9F42-4BF8-4887-8BA6-5E753A83CFB5}" type="datetimeFigureOut">
              <a:rPr lang="en-US" smtClean="0"/>
              <a:pPr/>
              <a:t>4/24/2012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C059BA0-E1C7-4C06-82C2-B0EDAA17067C}"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B8D9F42-4BF8-4887-8BA6-5E753A83CFB5}" type="datetimeFigureOut">
              <a:rPr lang="en-US" smtClean="0"/>
              <a:pPr/>
              <a:t>4/24/2012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C059BA0-E1C7-4C06-82C2-B0EDAA17067C}"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B8D9F42-4BF8-4887-8BA6-5E753A83CFB5}" type="datetimeFigureOut">
              <a:rPr lang="en-US" smtClean="0"/>
              <a:pPr/>
              <a:t>4/24/2012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C059BA0-E1C7-4C06-82C2-B0EDAA17067C}"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B8D9F42-4BF8-4887-8BA6-5E753A83CFB5}" type="datetimeFigureOut">
              <a:rPr lang="en-US" smtClean="0"/>
              <a:pPr/>
              <a:t>4/24/2012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C059BA0-E1C7-4C06-82C2-B0EDAA17067C}"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0B8D9F42-4BF8-4887-8BA6-5E753A83CFB5}" type="datetimeFigureOut">
              <a:rPr lang="en-US" smtClean="0"/>
              <a:pPr/>
              <a:t>4/24/2012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C059BA0-E1C7-4C06-82C2-B0EDAA17067C}"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0B8D9F42-4BF8-4887-8BA6-5E753A83CFB5}" type="datetimeFigureOut">
              <a:rPr lang="en-US" smtClean="0"/>
              <a:pPr/>
              <a:t>4/24/2012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C059BA0-E1C7-4C06-82C2-B0EDAA17067C}"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0B8D9F42-4BF8-4887-8BA6-5E753A83CFB5}" type="datetimeFigureOut">
              <a:rPr lang="en-US" smtClean="0"/>
              <a:pPr/>
              <a:t>4/24/2012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C059BA0-E1C7-4C06-82C2-B0EDAA17067C}"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B8D9F42-4BF8-4887-8BA6-5E753A83CFB5}" type="datetimeFigureOut">
              <a:rPr lang="en-US" smtClean="0"/>
              <a:pPr/>
              <a:t>4/24/2012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C059BA0-E1C7-4C06-82C2-B0EDAA17067C}"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B8D9F42-4BF8-4887-8BA6-5E753A83CFB5}" type="datetimeFigureOut">
              <a:rPr lang="en-US" smtClean="0"/>
              <a:pPr/>
              <a:t>4/24/2012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C059BA0-E1C7-4C06-82C2-B0EDAA17067C}"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B8D9F42-4BF8-4887-8BA6-5E753A83CFB5}" type="datetimeFigureOut">
              <a:rPr lang="en-US" smtClean="0"/>
              <a:pPr/>
              <a:t>4/24/2012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C059BA0-E1C7-4C06-82C2-B0EDAA17067C}"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B8D9F42-4BF8-4887-8BA6-5E753A83CFB5}" type="datetimeFigureOut">
              <a:rPr lang="en-US" smtClean="0"/>
              <a:pPr/>
              <a:t>4/24/2012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C059BA0-E1C7-4C06-82C2-B0EDAA17067C}"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descr="http://www.notesonhighschool.com/wp-content/uploads/2011/04/Parents.jpg"/>
          <p:cNvPicPr>
            <a:picLocks noChangeAspect="1" noChangeArrowheads="1"/>
          </p:cNvPicPr>
          <p:nvPr/>
        </p:nvPicPr>
        <p:blipFill>
          <a:blip r:embed="rId3" cstate="print"/>
          <a:srcRect/>
          <a:stretch>
            <a:fillRect/>
          </a:stretch>
        </p:blipFill>
        <p:spPr bwMode="auto">
          <a:xfrm>
            <a:off x="0" y="304800"/>
            <a:ext cx="4876800" cy="4913376"/>
          </a:xfrm>
          <a:prstGeom prst="rect">
            <a:avLst/>
          </a:prstGeom>
          <a:noFill/>
        </p:spPr>
      </p:pic>
      <p:sp>
        <p:nvSpPr>
          <p:cNvPr id="2" name="Title 1"/>
          <p:cNvSpPr>
            <a:spLocks noGrp="1"/>
          </p:cNvSpPr>
          <p:nvPr>
            <p:ph type="ctrTitle"/>
          </p:nvPr>
        </p:nvSpPr>
        <p:spPr>
          <a:xfrm>
            <a:off x="4724400" y="1295400"/>
            <a:ext cx="4191000" cy="1470025"/>
          </a:xfrm>
        </p:spPr>
        <p:txBody>
          <a:bodyPr>
            <a:noAutofit/>
          </a:bodyPr>
          <a:lstStyle/>
          <a:p>
            <a:r>
              <a:rPr lang="en-US" sz="5400" dirty="0" smtClean="0">
                <a:solidFill>
                  <a:srgbClr val="7030A0"/>
                </a:solidFill>
                <a:effectLst>
                  <a:outerShdw blurRad="38100" dist="38100" dir="2700000" algn="tl">
                    <a:srgbClr val="000000">
                      <a:alpha val="43137"/>
                    </a:srgbClr>
                  </a:outerShdw>
                </a:effectLst>
                <a:latin typeface="Arial Black" pitchFamily="34" charset="0"/>
              </a:rPr>
              <a:t>Partnering with Parents</a:t>
            </a:r>
            <a:endParaRPr lang="en-US" sz="5400" dirty="0">
              <a:solidFill>
                <a:srgbClr val="7030A0"/>
              </a:solidFill>
              <a:effectLst>
                <a:outerShdw blurRad="38100" dist="38100" dir="2700000" algn="tl">
                  <a:srgbClr val="000000">
                    <a:alpha val="43137"/>
                  </a:srgbClr>
                </a:outerShdw>
              </a:effectLst>
              <a:latin typeface="Arial Black" pitchFamily="34" charset="0"/>
            </a:endParaRPr>
          </a:p>
        </p:txBody>
      </p:sp>
      <p:sp>
        <p:nvSpPr>
          <p:cNvPr id="6" name="Rectangle 5"/>
          <p:cNvSpPr/>
          <p:nvPr/>
        </p:nvSpPr>
        <p:spPr>
          <a:xfrm>
            <a:off x="0" y="6096000"/>
            <a:ext cx="9144000" cy="569387"/>
          </a:xfrm>
          <a:prstGeom prst="rect">
            <a:avLst/>
          </a:prstGeom>
        </p:spPr>
        <p:txBody>
          <a:bodyPr wrap="square">
            <a:spAutoFit/>
          </a:bodyPr>
          <a:lstStyle/>
          <a:p>
            <a:r>
              <a:rPr lang="en-US" sz="3100" dirty="0" smtClean="0">
                <a:effectLst>
                  <a:outerShdw blurRad="38100" dist="38100" dir="2700000" algn="tl">
                    <a:srgbClr val="000000">
                      <a:alpha val="43137"/>
                    </a:srgbClr>
                  </a:outerShdw>
                </a:effectLst>
              </a:rPr>
              <a:t>http://pioneerpd.wikispaces.com/ParentalInvolvement</a:t>
            </a:r>
            <a:endParaRPr lang="en-US" sz="3100"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ESL/ELL</a:t>
            </a:r>
            <a:endParaRPr lang="en-US" dirty="0"/>
          </a:p>
        </p:txBody>
      </p:sp>
      <p:sp>
        <p:nvSpPr>
          <p:cNvPr id="3" name="Content Placeholder 2"/>
          <p:cNvSpPr>
            <a:spLocks noGrp="1"/>
          </p:cNvSpPr>
          <p:nvPr>
            <p:ph idx="1"/>
          </p:nvPr>
        </p:nvSpPr>
        <p:spPr/>
        <p:txBody>
          <a:bodyPr/>
          <a:lstStyle/>
          <a:p>
            <a:endParaRPr lang="en-US"/>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457200" y="2895600"/>
            <a:ext cx="8458200" cy="1143000"/>
          </a:xfrm>
          <a:prstGeom prst="rect">
            <a:avLst/>
          </a:prstGeom>
        </p:spPr>
        <p:txBody>
          <a:bodyPr vert="horz" lIns="91440" tIns="45720" rIns="91440" bIns="45720" rtlCol="0" anchor="ctr">
            <a:normAutofit fontScale="25000" lnSpcReduction="20000"/>
          </a:bodyPr>
          <a:lstStyle/>
          <a:p>
            <a:pPr marL="742950" marR="0" lvl="0" indent="-742950" algn="l" defTabSz="914400" rtl="0" eaLnBrk="1" fontAlgn="auto" latinLnBrk="0" hangingPunct="1">
              <a:lnSpc>
                <a:spcPct val="100000"/>
              </a:lnSpc>
              <a:spcBef>
                <a:spcPct val="0"/>
              </a:spcBef>
              <a:spcAft>
                <a:spcPts val="0"/>
              </a:spcAft>
              <a:buClrTx/>
              <a:buSzTx/>
              <a:tabLst/>
              <a:defRPr/>
            </a:pPr>
            <a:endParaRPr kumimoji="0" lang="en-US" sz="16000" b="0" i="0" u="none" strike="noStrike" kern="1200" cap="none" spc="0" normalizeH="0" noProof="0" dirty="0" smtClean="0">
              <a:ln>
                <a:noFill/>
              </a:ln>
              <a:solidFill>
                <a:schemeClr val="tx1"/>
              </a:solidFill>
              <a:effectLst/>
              <a:uLnTx/>
              <a:uFillTx/>
              <a:latin typeface="Verdana" pitchFamily="34" charset="0"/>
              <a:ea typeface="Verdana" pitchFamily="34" charset="0"/>
              <a:cs typeface="Verdana" pitchFamily="34" charset="0"/>
            </a:endParaRPr>
          </a:p>
          <a:p>
            <a:pPr marR="0" lvl="0" algn="ctr" defTabSz="914400" rtl="0" eaLnBrk="1" fontAlgn="auto" latinLnBrk="0" hangingPunct="1">
              <a:lnSpc>
                <a:spcPct val="100000"/>
              </a:lnSpc>
              <a:spcBef>
                <a:spcPct val="0"/>
              </a:spcBef>
              <a:spcAft>
                <a:spcPts val="0"/>
              </a:spcAft>
              <a:buClrTx/>
              <a:buSzTx/>
              <a:tabLst/>
              <a:defRPr/>
            </a:pPr>
            <a:r>
              <a:rPr lang="en-US" sz="21600" baseline="0" dirty="0" smtClean="0">
                <a:latin typeface="Verdana" pitchFamily="34" charset="0"/>
                <a:ea typeface="Verdana" pitchFamily="34" charset="0"/>
                <a:cs typeface="Verdana" pitchFamily="34" charset="0"/>
              </a:rPr>
              <a:t>What steps can </a:t>
            </a:r>
            <a:endParaRPr lang="en-US" sz="21600" dirty="0" smtClean="0">
              <a:latin typeface="Verdana" pitchFamily="34" charset="0"/>
              <a:ea typeface="Verdana" pitchFamily="34" charset="0"/>
              <a:cs typeface="Verdana" pitchFamily="34" charset="0"/>
            </a:endParaRPr>
          </a:p>
          <a:p>
            <a:pPr marR="0" lvl="0" algn="ctr" defTabSz="914400" rtl="0" eaLnBrk="1" fontAlgn="auto" latinLnBrk="0" hangingPunct="1">
              <a:lnSpc>
                <a:spcPct val="100000"/>
              </a:lnSpc>
              <a:spcBef>
                <a:spcPct val="0"/>
              </a:spcBef>
              <a:spcAft>
                <a:spcPts val="0"/>
              </a:spcAft>
              <a:buClrTx/>
              <a:buSzTx/>
              <a:tabLst/>
              <a:defRPr/>
            </a:pPr>
            <a:r>
              <a:rPr lang="en-US" sz="46000" dirty="0" smtClean="0">
                <a:solidFill>
                  <a:srgbClr val="7030A0"/>
                </a:solidFill>
                <a:latin typeface="Verdana" pitchFamily="34" charset="0"/>
                <a:ea typeface="Verdana" pitchFamily="34" charset="0"/>
                <a:cs typeface="Verdana" pitchFamily="34" charset="0"/>
              </a:rPr>
              <a:t>you</a:t>
            </a:r>
          </a:p>
          <a:p>
            <a:pPr marR="0" lvl="0" algn="ctr" defTabSz="914400" rtl="0" eaLnBrk="1" fontAlgn="auto" latinLnBrk="0" hangingPunct="1">
              <a:lnSpc>
                <a:spcPct val="100000"/>
              </a:lnSpc>
              <a:spcBef>
                <a:spcPct val="0"/>
              </a:spcBef>
              <a:spcAft>
                <a:spcPts val="0"/>
              </a:spcAft>
              <a:buClrTx/>
              <a:buSzTx/>
              <a:tabLst/>
              <a:defRPr/>
            </a:pPr>
            <a:r>
              <a:rPr lang="en-US" sz="24000" dirty="0" smtClean="0">
                <a:latin typeface="Verdana" pitchFamily="34" charset="0"/>
                <a:ea typeface="Verdana" pitchFamily="34" charset="0"/>
                <a:cs typeface="Verdana" pitchFamily="34" charset="0"/>
              </a:rPr>
              <a:t>personally take to partner with parents?</a:t>
            </a:r>
          </a:p>
          <a:p>
            <a:pPr marL="742950" marR="0" lvl="0" indent="-742950" algn="l" defTabSz="914400" rtl="0" eaLnBrk="1" fontAlgn="auto" latinLnBrk="0" hangingPunct="1">
              <a:lnSpc>
                <a:spcPct val="100000"/>
              </a:lnSpc>
              <a:spcBef>
                <a:spcPct val="0"/>
              </a:spcBef>
              <a:spcAft>
                <a:spcPts val="0"/>
              </a:spcAft>
              <a:buClrTx/>
              <a:buSzTx/>
              <a:buFont typeface="+mj-lt"/>
              <a:buAutoNum type="arabicPeriod"/>
              <a:tabLst/>
              <a:defRPr/>
            </a:pPr>
            <a:endParaRPr lang="en-US" sz="16000" dirty="0" smtClean="0">
              <a:latin typeface="Verdana" pitchFamily="34" charset="0"/>
              <a:ea typeface="Verdana" pitchFamily="34" charset="0"/>
              <a:cs typeface="Verdana" pitchFamily="34" charset="0"/>
            </a:endParaRPr>
          </a:p>
          <a:p>
            <a:pPr marL="742950" marR="0" lvl="0" indent="-742950" algn="l" defTabSz="914400" rtl="0" eaLnBrk="1" fontAlgn="auto" latinLnBrk="0" hangingPunct="1">
              <a:lnSpc>
                <a:spcPct val="100000"/>
              </a:lnSpc>
              <a:spcBef>
                <a:spcPct val="0"/>
              </a:spcBef>
              <a:spcAft>
                <a:spcPts val="0"/>
              </a:spcAft>
              <a:buClrTx/>
              <a:buSzTx/>
              <a:tabLst/>
              <a:defRPr/>
            </a:pPr>
            <a:r>
              <a:rPr kumimoji="0" lang="en-US" sz="4400" b="0" i="0" u="none" strike="noStrike" kern="1200" cap="none" spc="0" normalizeH="0" baseline="0" noProof="0" dirty="0" smtClean="0">
                <a:ln>
                  <a:noFill/>
                </a:ln>
                <a:solidFill>
                  <a:schemeClr val="tx1"/>
                </a:solidFill>
                <a:effectLst/>
                <a:uLnTx/>
                <a:uFillTx/>
                <a:latin typeface="Verdana" pitchFamily="34" charset="0"/>
                <a:ea typeface="Verdana" pitchFamily="34" charset="0"/>
                <a:cs typeface="Verdana" pitchFamily="34" charset="0"/>
              </a:rPr>
              <a:t/>
            </a:r>
            <a:br>
              <a:rPr kumimoji="0" lang="en-US" sz="4400" b="0" i="0" u="none" strike="noStrike" kern="1200" cap="none" spc="0" normalizeH="0" baseline="0" noProof="0" dirty="0" smtClean="0">
                <a:ln>
                  <a:noFill/>
                </a:ln>
                <a:solidFill>
                  <a:schemeClr val="tx1"/>
                </a:solidFill>
                <a:effectLst/>
                <a:uLnTx/>
                <a:uFillTx/>
                <a:latin typeface="Verdana" pitchFamily="34" charset="0"/>
                <a:ea typeface="Verdana" pitchFamily="34" charset="0"/>
                <a:cs typeface="Verdana" pitchFamily="34" charset="0"/>
              </a:rPr>
            </a:br>
            <a:r>
              <a:rPr kumimoji="0" lang="en-US" sz="4400" b="0" i="0" u="none" strike="noStrike" kern="1200" cap="none" spc="0" normalizeH="0" baseline="0" noProof="0" dirty="0" smtClean="0">
                <a:ln>
                  <a:noFill/>
                </a:ln>
                <a:solidFill>
                  <a:schemeClr val="tx1"/>
                </a:solidFill>
                <a:effectLst/>
                <a:uLnTx/>
                <a:uFillTx/>
                <a:latin typeface="Verdana" pitchFamily="34" charset="0"/>
                <a:ea typeface="Verdana" pitchFamily="34" charset="0"/>
                <a:cs typeface="Verdana" pitchFamily="34" charset="0"/>
              </a:rPr>
              <a:t/>
            </a:r>
            <a:br>
              <a:rPr kumimoji="0" lang="en-US" sz="4400" b="0" i="0" u="none" strike="noStrike" kern="1200" cap="none" spc="0" normalizeH="0" baseline="0" noProof="0" dirty="0" smtClean="0">
                <a:ln>
                  <a:noFill/>
                </a:ln>
                <a:solidFill>
                  <a:schemeClr val="tx1"/>
                </a:solidFill>
                <a:effectLst/>
                <a:uLnTx/>
                <a:uFillTx/>
                <a:latin typeface="Verdana" pitchFamily="34" charset="0"/>
                <a:ea typeface="Verdana" pitchFamily="34" charset="0"/>
                <a:cs typeface="Verdana" pitchFamily="34" charset="0"/>
              </a:rPr>
            </a:br>
            <a:endParaRPr kumimoji="0" lang="en-US" sz="4400" b="0" i="0" u="none" strike="noStrike" kern="1200" cap="none" spc="0" normalizeH="0" baseline="0" noProof="0" dirty="0" smtClean="0">
              <a:ln>
                <a:noFill/>
              </a:ln>
              <a:solidFill>
                <a:schemeClr val="tx1"/>
              </a:solidFill>
              <a:effectLst/>
              <a:uLnTx/>
              <a:uFillTx/>
              <a:latin typeface="Verdana" pitchFamily="34" charset="0"/>
              <a:ea typeface="Verdana" pitchFamily="34" charset="0"/>
              <a:cs typeface="Verdana"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0"/>
            <a:ext cx="8229600" cy="1143000"/>
          </a:xfrm>
        </p:spPr>
        <p:txBody>
          <a:bodyPr>
            <a:noAutofit/>
          </a:bodyPr>
          <a:lstStyle/>
          <a:p>
            <a:r>
              <a:rPr lang="en-US" sz="5400" dirty="0" smtClean="0">
                <a:latin typeface="Arial Black" pitchFamily="34" charset="0"/>
              </a:rPr>
              <a:t>How can we involve </a:t>
            </a:r>
            <a:r>
              <a:rPr lang="en-US" sz="11500" dirty="0" smtClean="0">
                <a:solidFill>
                  <a:srgbClr val="7030A0"/>
                </a:solidFill>
                <a:latin typeface="Arial Black" pitchFamily="34" charset="0"/>
              </a:rPr>
              <a:t>parents</a:t>
            </a:r>
            <a:r>
              <a:rPr lang="en-US" sz="5400" dirty="0" smtClean="0">
                <a:latin typeface="Arial Black" pitchFamily="34" charset="0"/>
              </a:rPr>
              <a:t/>
            </a:r>
            <a:br>
              <a:rPr lang="en-US" sz="5400" dirty="0" smtClean="0">
                <a:latin typeface="Arial Black" pitchFamily="34" charset="0"/>
              </a:rPr>
            </a:br>
            <a:r>
              <a:rPr lang="en-US" sz="5400" dirty="0" smtClean="0">
                <a:latin typeface="Arial Black" pitchFamily="34" charset="0"/>
              </a:rPr>
              <a:t> in student learning?</a:t>
            </a:r>
            <a:endParaRPr lang="en-US" sz="5400" dirty="0">
              <a:latin typeface="Arial Black" pitchFamily="34"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457200" y="2895600"/>
            <a:ext cx="8458200" cy="1143000"/>
          </a:xfrm>
          <a:prstGeom prst="rect">
            <a:avLst/>
          </a:prstGeom>
        </p:spPr>
        <p:txBody>
          <a:bodyPr vert="horz" lIns="91440" tIns="45720" rIns="91440" bIns="45720" rtlCol="0" anchor="ctr">
            <a:normAutofit fontScale="25000" lnSpcReduction="20000"/>
          </a:bodyPr>
          <a:lstStyle/>
          <a:p>
            <a:pPr marL="742950" marR="0" lvl="0" indent="-742950" algn="l" defTabSz="914400" rtl="0" eaLnBrk="1" fontAlgn="auto" latinLnBrk="0" hangingPunct="1">
              <a:lnSpc>
                <a:spcPct val="100000"/>
              </a:lnSpc>
              <a:spcBef>
                <a:spcPct val="0"/>
              </a:spcBef>
              <a:spcAft>
                <a:spcPts val="0"/>
              </a:spcAft>
              <a:buClrTx/>
              <a:buSzTx/>
              <a:buFont typeface="+mj-lt"/>
              <a:buAutoNum type="arabicPeriod"/>
              <a:tabLst/>
              <a:defRPr/>
            </a:pPr>
            <a:r>
              <a:rPr kumimoji="0" lang="en-US" sz="16000" b="0" i="0" u="none" strike="noStrike" kern="1200" cap="none" spc="0" normalizeH="0" baseline="0" noProof="0" dirty="0" smtClean="0">
                <a:ln>
                  <a:noFill/>
                </a:ln>
                <a:solidFill>
                  <a:schemeClr val="tx1"/>
                </a:solidFill>
                <a:effectLst/>
                <a:uLnTx/>
                <a:uFillTx/>
                <a:latin typeface="Verdana" pitchFamily="34" charset="0"/>
                <a:ea typeface="Verdana" pitchFamily="34" charset="0"/>
                <a:cs typeface="Verdana" pitchFamily="34" charset="0"/>
              </a:rPr>
              <a:t>How</a:t>
            </a:r>
            <a:r>
              <a:rPr kumimoji="0" lang="en-US" sz="16000" b="0" i="0" u="none" strike="noStrike" kern="1200" cap="none" spc="0" normalizeH="0" noProof="0" dirty="0" smtClean="0">
                <a:ln>
                  <a:noFill/>
                </a:ln>
                <a:solidFill>
                  <a:schemeClr val="tx1"/>
                </a:solidFill>
                <a:effectLst/>
                <a:uLnTx/>
                <a:uFillTx/>
                <a:latin typeface="Verdana" pitchFamily="34" charset="0"/>
                <a:ea typeface="Verdana" pitchFamily="34" charset="0"/>
                <a:cs typeface="Verdana" pitchFamily="34" charset="0"/>
              </a:rPr>
              <a:t> can </a:t>
            </a:r>
            <a:r>
              <a:rPr kumimoji="0" lang="en-US" sz="28800" b="0" i="0" u="none" strike="noStrike" kern="1200" cap="none" spc="0" normalizeH="0" noProof="0" dirty="0" smtClean="0">
                <a:ln>
                  <a:noFill/>
                </a:ln>
                <a:solidFill>
                  <a:srgbClr val="7030A0"/>
                </a:solidFill>
                <a:effectLst/>
                <a:uLnTx/>
                <a:uFillTx/>
                <a:latin typeface="Verdana" pitchFamily="34" charset="0"/>
                <a:ea typeface="Verdana" pitchFamily="34" charset="0"/>
                <a:cs typeface="Verdana" pitchFamily="34" charset="0"/>
              </a:rPr>
              <a:t>I </a:t>
            </a:r>
            <a:r>
              <a:rPr kumimoji="0" lang="en-US" sz="16000" b="0" i="0" u="none" strike="noStrike" kern="1200" cap="none" spc="0" normalizeH="0" noProof="0" dirty="0" smtClean="0">
                <a:ln>
                  <a:noFill/>
                </a:ln>
                <a:solidFill>
                  <a:schemeClr val="tx1"/>
                </a:solidFill>
                <a:effectLst/>
                <a:uLnTx/>
                <a:uFillTx/>
                <a:latin typeface="Verdana" pitchFamily="34" charset="0"/>
                <a:ea typeface="Verdana" pitchFamily="34" charset="0"/>
                <a:cs typeface="Verdana" pitchFamily="34" charset="0"/>
              </a:rPr>
              <a:t>build relationships with parents?</a:t>
            </a:r>
          </a:p>
          <a:p>
            <a:pPr marL="742950" marR="0" lvl="0" indent="-742950" algn="l" defTabSz="914400" rtl="0" eaLnBrk="1" fontAlgn="auto" latinLnBrk="0" hangingPunct="1">
              <a:lnSpc>
                <a:spcPct val="100000"/>
              </a:lnSpc>
              <a:spcBef>
                <a:spcPct val="0"/>
              </a:spcBef>
              <a:spcAft>
                <a:spcPts val="0"/>
              </a:spcAft>
              <a:buClrTx/>
              <a:buSzTx/>
              <a:buFont typeface="+mj-lt"/>
              <a:buAutoNum type="arabicPeriod"/>
              <a:tabLst/>
              <a:defRPr/>
            </a:pPr>
            <a:endParaRPr kumimoji="0" lang="en-US" sz="16000" b="0" i="0" u="none" strike="noStrike" kern="1200" cap="none" spc="0" normalizeH="0" noProof="0" dirty="0" smtClean="0">
              <a:ln>
                <a:noFill/>
              </a:ln>
              <a:solidFill>
                <a:schemeClr val="tx1"/>
              </a:solidFill>
              <a:effectLst/>
              <a:uLnTx/>
              <a:uFillTx/>
              <a:latin typeface="Verdana" pitchFamily="34" charset="0"/>
              <a:ea typeface="Verdana" pitchFamily="34" charset="0"/>
              <a:cs typeface="Verdana" pitchFamily="34" charset="0"/>
            </a:endParaRPr>
          </a:p>
          <a:p>
            <a:pPr marL="742950" marR="0" lvl="0" indent="-742950" algn="l" defTabSz="914400" rtl="0" eaLnBrk="1" fontAlgn="auto" latinLnBrk="0" hangingPunct="1">
              <a:lnSpc>
                <a:spcPct val="100000"/>
              </a:lnSpc>
              <a:spcBef>
                <a:spcPct val="0"/>
              </a:spcBef>
              <a:spcAft>
                <a:spcPts val="0"/>
              </a:spcAft>
              <a:buClrTx/>
              <a:buSzTx/>
              <a:buFont typeface="+mj-lt"/>
              <a:buAutoNum type="arabicPeriod"/>
              <a:tabLst/>
              <a:defRPr/>
            </a:pPr>
            <a:r>
              <a:rPr lang="en-US" sz="16000" baseline="0" dirty="0" smtClean="0">
                <a:latin typeface="Verdana" pitchFamily="34" charset="0"/>
                <a:ea typeface="Verdana" pitchFamily="34" charset="0"/>
                <a:cs typeface="Verdana" pitchFamily="34" charset="0"/>
              </a:rPr>
              <a:t>What</a:t>
            </a:r>
            <a:r>
              <a:rPr lang="en-US" sz="16000" dirty="0" smtClean="0">
                <a:latin typeface="Verdana" pitchFamily="34" charset="0"/>
                <a:ea typeface="Verdana" pitchFamily="34" charset="0"/>
                <a:cs typeface="Verdana" pitchFamily="34" charset="0"/>
              </a:rPr>
              <a:t> opportunities can </a:t>
            </a:r>
            <a:r>
              <a:rPr lang="en-US" sz="28800" dirty="0" smtClean="0">
                <a:solidFill>
                  <a:srgbClr val="7030A0"/>
                </a:solidFill>
                <a:latin typeface="Verdana" pitchFamily="34" charset="0"/>
                <a:ea typeface="Verdana" pitchFamily="34" charset="0"/>
                <a:cs typeface="Verdana" pitchFamily="34" charset="0"/>
              </a:rPr>
              <a:t>our school</a:t>
            </a:r>
            <a:r>
              <a:rPr lang="en-US" sz="16000" dirty="0" smtClean="0">
                <a:latin typeface="Verdana" pitchFamily="34" charset="0"/>
                <a:ea typeface="Verdana" pitchFamily="34" charset="0"/>
                <a:cs typeface="Verdana" pitchFamily="34" charset="0"/>
              </a:rPr>
              <a:t> provide to encourage  parents to partner with the school?</a:t>
            </a:r>
          </a:p>
          <a:p>
            <a:pPr marL="742950" marR="0" lvl="0" indent="-742950" algn="l" defTabSz="914400" rtl="0" eaLnBrk="1" fontAlgn="auto" latinLnBrk="0" hangingPunct="1">
              <a:lnSpc>
                <a:spcPct val="100000"/>
              </a:lnSpc>
              <a:spcBef>
                <a:spcPct val="0"/>
              </a:spcBef>
              <a:spcAft>
                <a:spcPts val="0"/>
              </a:spcAft>
              <a:buClrTx/>
              <a:buSzTx/>
              <a:buFont typeface="+mj-lt"/>
              <a:buAutoNum type="arabicPeriod"/>
              <a:tabLst/>
              <a:defRPr/>
            </a:pPr>
            <a:endParaRPr lang="en-US" sz="16000" dirty="0" smtClean="0">
              <a:latin typeface="Verdana" pitchFamily="34" charset="0"/>
              <a:ea typeface="Verdana" pitchFamily="34" charset="0"/>
              <a:cs typeface="Verdana" pitchFamily="34" charset="0"/>
            </a:endParaRPr>
          </a:p>
          <a:p>
            <a:pPr marL="742950" marR="0" lvl="0" indent="-742950" algn="l" defTabSz="914400" rtl="0" eaLnBrk="1" fontAlgn="auto" latinLnBrk="0" hangingPunct="1">
              <a:lnSpc>
                <a:spcPct val="100000"/>
              </a:lnSpc>
              <a:spcBef>
                <a:spcPct val="0"/>
              </a:spcBef>
              <a:spcAft>
                <a:spcPts val="0"/>
              </a:spcAft>
              <a:buClrTx/>
              <a:buSzTx/>
              <a:buFont typeface="+mj-lt"/>
              <a:buAutoNum type="arabicPeriod"/>
              <a:tabLst/>
              <a:defRPr/>
            </a:pPr>
            <a:r>
              <a:rPr lang="en-US" sz="16000" dirty="0" smtClean="0">
                <a:latin typeface="Verdana" pitchFamily="34" charset="0"/>
                <a:ea typeface="Verdana" pitchFamily="34" charset="0"/>
                <a:cs typeface="Verdana" pitchFamily="34" charset="0"/>
              </a:rPr>
              <a:t>How can </a:t>
            </a:r>
            <a:r>
              <a:rPr lang="en-US" sz="28800" dirty="0" smtClean="0">
                <a:solidFill>
                  <a:srgbClr val="7030A0"/>
                </a:solidFill>
                <a:latin typeface="Verdana" pitchFamily="34" charset="0"/>
                <a:ea typeface="Verdana" pitchFamily="34" charset="0"/>
                <a:cs typeface="Verdana" pitchFamily="34" charset="0"/>
              </a:rPr>
              <a:t>we</a:t>
            </a:r>
            <a:r>
              <a:rPr lang="en-US" sz="16000" dirty="0" smtClean="0">
                <a:latin typeface="Verdana" pitchFamily="34" charset="0"/>
                <a:ea typeface="Verdana" pitchFamily="34" charset="0"/>
                <a:cs typeface="Verdana" pitchFamily="34" charset="0"/>
              </a:rPr>
              <a:t> reach out to ESL/ELL parents?</a:t>
            </a:r>
            <a:r>
              <a:rPr kumimoji="0" lang="en-US" sz="4400" b="0" i="0" u="none" strike="noStrike" kern="1200" cap="none" spc="0" normalizeH="0" baseline="0" noProof="0" dirty="0" smtClean="0">
                <a:ln>
                  <a:noFill/>
                </a:ln>
                <a:solidFill>
                  <a:schemeClr val="tx1"/>
                </a:solidFill>
                <a:effectLst/>
                <a:uLnTx/>
                <a:uFillTx/>
                <a:latin typeface="Verdana" pitchFamily="34" charset="0"/>
                <a:ea typeface="Verdana" pitchFamily="34" charset="0"/>
                <a:cs typeface="Verdana" pitchFamily="34" charset="0"/>
              </a:rPr>
              <a:t/>
            </a:r>
            <a:br>
              <a:rPr kumimoji="0" lang="en-US" sz="4400" b="0" i="0" u="none" strike="noStrike" kern="1200" cap="none" spc="0" normalizeH="0" baseline="0" noProof="0" dirty="0" smtClean="0">
                <a:ln>
                  <a:noFill/>
                </a:ln>
                <a:solidFill>
                  <a:schemeClr val="tx1"/>
                </a:solidFill>
                <a:effectLst/>
                <a:uLnTx/>
                <a:uFillTx/>
                <a:latin typeface="Verdana" pitchFamily="34" charset="0"/>
                <a:ea typeface="Verdana" pitchFamily="34" charset="0"/>
                <a:cs typeface="Verdana" pitchFamily="34" charset="0"/>
              </a:rPr>
            </a:br>
            <a:r>
              <a:rPr kumimoji="0" lang="en-US" sz="4400" b="0" i="0" u="none" strike="noStrike" kern="1200" cap="none" spc="0" normalizeH="0" baseline="0" noProof="0" dirty="0" smtClean="0">
                <a:ln>
                  <a:noFill/>
                </a:ln>
                <a:solidFill>
                  <a:schemeClr val="tx1"/>
                </a:solidFill>
                <a:effectLst/>
                <a:uLnTx/>
                <a:uFillTx/>
                <a:latin typeface="Verdana" pitchFamily="34" charset="0"/>
                <a:ea typeface="Verdana" pitchFamily="34" charset="0"/>
                <a:cs typeface="Verdana" pitchFamily="34" charset="0"/>
              </a:rPr>
              <a:t/>
            </a:r>
            <a:br>
              <a:rPr kumimoji="0" lang="en-US" sz="4400" b="0" i="0" u="none" strike="noStrike" kern="1200" cap="none" spc="0" normalizeH="0" baseline="0" noProof="0" dirty="0" smtClean="0">
                <a:ln>
                  <a:noFill/>
                </a:ln>
                <a:solidFill>
                  <a:schemeClr val="tx1"/>
                </a:solidFill>
                <a:effectLst/>
                <a:uLnTx/>
                <a:uFillTx/>
                <a:latin typeface="Verdana" pitchFamily="34" charset="0"/>
                <a:ea typeface="Verdana" pitchFamily="34" charset="0"/>
                <a:cs typeface="Verdana" pitchFamily="34" charset="0"/>
              </a:rPr>
            </a:br>
            <a:endParaRPr kumimoji="0" lang="en-US" sz="4400" b="0" i="0" u="none" strike="noStrike" kern="1200" cap="none" spc="0" normalizeH="0" baseline="0" noProof="0" dirty="0" smtClean="0">
              <a:ln>
                <a:noFill/>
              </a:ln>
              <a:solidFill>
                <a:schemeClr val="tx1"/>
              </a:solidFill>
              <a:effectLst/>
              <a:uLnTx/>
              <a:uFillTx/>
              <a:latin typeface="Verdana" pitchFamily="34" charset="0"/>
              <a:ea typeface="Verdana" pitchFamily="34" charset="0"/>
              <a:cs typeface="Verdana" pitchFamily="34" charset="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438400"/>
            <a:ext cx="3048000" cy="1143000"/>
          </a:xfrm>
        </p:spPr>
        <p:txBody>
          <a:bodyPr>
            <a:noAutofit/>
          </a:bodyPr>
          <a:lstStyle/>
          <a:p>
            <a:r>
              <a:rPr lang="en-US" sz="28700" dirty="0" smtClean="0">
                <a:solidFill>
                  <a:srgbClr val="7030A0"/>
                </a:solidFill>
              </a:rPr>
              <a:t>4</a:t>
            </a:r>
            <a:endParaRPr lang="en-US" sz="28700" dirty="0">
              <a:solidFill>
                <a:srgbClr val="7030A0"/>
              </a:solidFill>
            </a:endParaRPr>
          </a:p>
        </p:txBody>
      </p:sp>
      <p:sp>
        <p:nvSpPr>
          <p:cNvPr id="3" name="Content Placeholder 2"/>
          <p:cNvSpPr>
            <a:spLocks noGrp="1"/>
          </p:cNvSpPr>
          <p:nvPr>
            <p:ph idx="1"/>
          </p:nvPr>
        </p:nvSpPr>
        <p:spPr>
          <a:xfrm>
            <a:off x="3200400" y="1524000"/>
            <a:ext cx="8229600" cy="4525963"/>
          </a:xfrm>
        </p:spPr>
        <p:txBody>
          <a:bodyPr>
            <a:normAutofit/>
          </a:bodyPr>
          <a:lstStyle/>
          <a:p>
            <a:r>
              <a:rPr lang="en-US" sz="4400" dirty="0" smtClean="0"/>
              <a:t>Individual Student</a:t>
            </a:r>
          </a:p>
          <a:p>
            <a:r>
              <a:rPr lang="en-US" sz="4400" dirty="0" smtClean="0"/>
              <a:t>Family</a:t>
            </a:r>
          </a:p>
          <a:p>
            <a:r>
              <a:rPr lang="en-US" sz="4400" dirty="0" smtClean="0"/>
              <a:t>School</a:t>
            </a:r>
          </a:p>
          <a:p>
            <a:r>
              <a:rPr lang="en-US" sz="4400" dirty="0" smtClean="0"/>
              <a:t>Community</a:t>
            </a:r>
          </a:p>
          <a:p>
            <a:endParaRPr lang="en-US" sz="4400" dirty="0"/>
          </a:p>
        </p:txBody>
      </p:sp>
      <p:sp>
        <p:nvSpPr>
          <p:cNvPr id="4" name="Content Placeholder 2"/>
          <p:cNvSpPr txBox="1">
            <a:spLocks/>
          </p:cNvSpPr>
          <p:nvPr/>
        </p:nvSpPr>
        <p:spPr>
          <a:xfrm rot="16200000">
            <a:off x="-571500" y="2552700"/>
            <a:ext cx="2819400" cy="762000"/>
          </a:xfrm>
          <a:prstGeom prst="rect">
            <a:avLst/>
          </a:prstGeom>
        </p:spPr>
        <p:txBody>
          <a:bodyPr vert="horz" lIns="91440" tIns="45720" rIns="91440" bIns="45720" rtlCol="0">
            <a:normAutofit/>
          </a:bodyPr>
          <a:lstStyle/>
          <a:p>
            <a:pPr marL="342900" marR="0" lvl="0" indent="-342900" algn="l" defTabSz="914400" rtl="0" eaLnBrk="1" fontAlgn="auto" latinLnBrk="0" hangingPunct="1">
              <a:lnSpc>
                <a:spcPct val="100000"/>
              </a:lnSpc>
              <a:spcBef>
                <a:spcPct val="20000"/>
              </a:spcBef>
              <a:spcAft>
                <a:spcPts val="0"/>
              </a:spcAft>
              <a:buClrTx/>
              <a:buSzTx/>
              <a:tabLst/>
              <a:defRPr/>
            </a:pPr>
            <a:r>
              <a:rPr kumimoji="0" lang="en-US" sz="4000" b="1" i="0" u="none" strike="noStrike" kern="1200" cap="none" spc="0" normalizeH="0" baseline="0" noProof="0" dirty="0" smtClean="0">
                <a:ln>
                  <a:noFill/>
                </a:ln>
                <a:solidFill>
                  <a:schemeClr val="tx1">
                    <a:lumMod val="75000"/>
                    <a:lumOff val="25000"/>
                  </a:schemeClr>
                </a:solidFill>
                <a:effectLst/>
                <a:uLnTx/>
                <a:uFillTx/>
                <a:latin typeface="+mn-lt"/>
                <a:ea typeface="+mn-ea"/>
                <a:cs typeface="+mn-cs"/>
              </a:rPr>
              <a:t>ELEMENTS</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endParaRPr kumimoji="0" lang="en-US" sz="3200" b="0" i="0" u="none" strike="noStrike" kern="1200" cap="none" spc="0" normalizeH="0" baseline="0" noProof="0" dirty="0" smtClean="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533400"/>
            <a:ext cx="8229600" cy="6019800"/>
          </a:xfrm>
        </p:spPr>
        <p:txBody>
          <a:bodyPr>
            <a:normAutofit fontScale="92500" lnSpcReduction="20000"/>
          </a:bodyPr>
          <a:lstStyle/>
          <a:p>
            <a:pPr>
              <a:buNone/>
            </a:pPr>
            <a:r>
              <a:rPr lang="en-US" sz="3900" i="1" dirty="0" smtClean="0"/>
              <a:t>“Schools that succeed in engaging families from very diverse backgrounds share three key practices. They focus on building trusting, collaborative relationships, among teachers, families, and community members; recognize, respect, and address family’s needs, as well as cultural and class differences; and embrace a philosophy of partnership where power and responsibility are shared.”</a:t>
            </a:r>
          </a:p>
          <a:p>
            <a:pPr marL="0" indent="0">
              <a:buNone/>
            </a:pPr>
            <a:r>
              <a:rPr lang="en-US" sz="2600" dirty="0" smtClean="0"/>
              <a:t>			from </a:t>
            </a:r>
            <a:r>
              <a:rPr lang="en-US" sz="2600" u="sng" dirty="0" smtClean="0"/>
              <a:t>176 Ways to Involve Families </a:t>
            </a:r>
            <a:r>
              <a:rPr lang="en-US" sz="2600" dirty="0" smtClean="0"/>
              <a:t>by Ann 		 	Henderson and Karen </a:t>
            </a:r>
            <a:r>
              <a:rPr lang="en-US" sz="2600" dirty="0" err="1" smtClean="0"/>
              <a:t>Mapp</a:t>
            </a:r>
            <a:r>
              <a:rPr lang="en-US" sz="2600" dirty="0" smtClean="0"/>
              <a:t> (2002) </a:t>
            </a:r>
          </a:p>
          <a:p>
            <a:pPr>
              <a:buNone/>
            </a:pPr>
            <a:endParaRPr lang="en-US"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2819400"/>
            <a:ext cx="8229600" cy="1143000"/>
          </a:xfrm>
        </p:spPr>
        <p:txBody>
          <a:bodyPr>
            <a:noAutofit/>
          </a:bodyPr>
          <a:lstStyle/>
          <a:p>
            <a:r>
              <a:rPr lang="en-US" sz="8800" dirty="0" smtClean="0">
                <a:latin typeface="Arial Black" pitchFamily="34" charset="0"/>
              </a:rPr>
              <a:t>How </a:t>
            </a:r>
            <a:r>
              <a:rPr lang="en-US" sz="8800" dirty="0" smtClean="0">
                <a:solidFill>
                  <a:srgbClr val="7030A0"/>
                </a:solidFill>
                <a:latin typeface="Arial Black" pitchFamily="34" charset="0"/>
              </a:rPr>
              <a:t>Family Friendly </a:t>
            </a:r>
            <a:r>
              <a:rPr lang="en-US" sz="8800" dirty="0" smtClean="0">
                <a:latin typeface="Arial Black" pitchFamily="34" charset="0"/>
              </a:rPr>
              <a:t>Is Your School?</a:t>
            </a:r>
            <a:endParaRPr lang="en-US" sz="8800" dirty="0">
              <a:latin typeface="Arial Black" pitchFamily="34" charset="0"/>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457200" y="2895600"/>
            <a:ext cx="8458200" cy="1143000"/>
          </a:xfrm>
          <a:prstGeom prst="rect">
            <a:avLst/>
          </a:prstGeom>
        </p:spPr>
        <p:txBody>
          <a:bodyPr vert="horz" lIns="91440" tIns="45720" rIns="91440" bIns="45720" rtlCol="0" anchor="ctr">
            <a:normAutofit fontScale="25000" lnSpcReduction="20000"/>
          </a:bodyPr>
          <a:lstStyle/>
          <a:p>
            <a:pPr marL="742950" marR="0" lvl="0" indent="-742950" algn="l" defTabSz="914400" rtl="0" eaLnBrk="1" fontAlgn="auto" latinLnBrk="0" hangingPunct="1">
              <a:lnSpc>
                <a:spcPct val="100000"/>
              </a:lnSpc>
              <a:spcBef>
                <a:spcPct val="0"/>
              </a:spcBef>
              <a:spcAft>
                <a:spcPts val="0"/>
              </a:spcAft>
              <a:buClrTx/>
              <a:buSzTx/>
              <a:tabLst/>
              <a:defRPr/>
            </a:pPr>
            <a:endParaRPr kumimoji="0" lang="en-US" sz="16000" b="0" i="0" u="none" strike="noStrike" kern="1200" cap="none" spc="0" normalizeH="0" noProof="0" dirty="0" smtClean="0">
              <a:ln>
                <a:noFill/>
              </a:ln>
              <a:solidFill>
                <a:schemeClr val="tx1"/>
              </a:solidFill>
              <a:effectLst/>
              <a:uLnTx/>
              <a:uFillTx/>
              <a:latin typeface="Verdana" pitchFamily="34" charset="0"/>
              <a:ea typeface="Verdana" pitchFamily="34" charset="0"/>
              <a:cs typeface="Verdana" pitchFamily="34" charset="0"/>
            </a:endParaRPr>
          </a:p>
          <a:p>
            <a:pPr marR="0" lvl="0" algn="ctr" defTabSz="914400" rtl="0" eaLnBrk="1" fontAlgn="auto" latinLnBrk="0" hangingPunct="1">
              <a:lnSpc>
                <a:spcPct val="100000"/>
              </a:lnSpc>
              <a:spcBef>
                <a:spcPct val="0"/>
              </a:spcBef>
              <a:spcAft>
                <a:spcPts val="0"/>
              </a:spcAft>
              <a:buClrTx/>
              <a:buSzTx/>
              <a:tabLst/>
              <a:defRPr/>
            </a:pPr>
            <a:r>
              <a:rPr lang="en-US" sz="21600" baseline="0" dirty="0" smtClean="0">
                <a:latin typeface="Verdana" pitchFamily="34" charset="0"/>
                <a:ea typeface="Verdana" pitchFamily="34" charset="0"/>
                <a:cs typeface="Verdana" pitchFamily="34" charset="0"/>
              </a:rPr>
              <a:t>What</a:t>
            </a:r>
            <a:r>
              <a:rPr lang="en-US" sz="21600" dirty="0" smtClean="0">
                <a:latin typeface="Verdana" pitchFamily="34" charset="0"/>
                <a:ea typeface="Verdana" pitchFamily="34" charset="0"/>
                <a:cs typeface="Verdana" pitchFamily="34" charset="0"/>
              </a:rPr>
              <a:t> opportunities can </a:t>
            </a:r>
          </a:p>
          <a:p>
            <a:pPr marR="0" lvl="0" algn="ctr" defTabSz="914400" rtl="0" eaLnBrk="1" fontAlgn="auto" latinLnBrk="0" hangingPunct="1">
              <a:lnSpc>
                <a:spcPct val="100000"/>
              </a:lnSpc>
              <a:spcBef>
                <a:spcPct val="0"/>
              </a:spcBef>
              <a:spcAft>
                <a:spcPts val="0"/>
              </a:spcAft>
              <a:buClrTx/>
              <a:buSzTx/>
              <a:tabLst/>
              <a:defRPr/>
            </a:pPr>
            <a:r>
              <a:rPr lang="en-US" sz="46000" dirty="0" smtClean="0">
                <a:solidFill>
                  <a:srgbClr val="7030A0"/>
                </a:solidFill>
                <a:latin typeface="Verdana" pitchFamily="34" charset="0"/>
                <a:ea typeface="Verdana" pitchFamily="34" charset="0"/>
                <a:cs typeface="Verdana" pitchFamily="34" charset="0"/>
              </a:rPr>
              <a:t>our school</a:t>
            </a:r>
            <a:r>
              <a:rPr lang="en-US" sz="24000" dirty="0" smtClean="0">
                <a:latin typeface="Verdana" pitchFamily="34" charset="0"/>
                <a:ea typeface="Verdana" pitchFamily="34" charset="0"/>
                <a:cs typeface="Verdana" pitchFamily="34" charset="0"/>
              </a:rPr>
              <a:t> provide to encourage  parents to partner with the school?</a:t>
            </a:r>
          </a:p>
          <a:p>
            <a:pPr marL="742950" marR="0" lvl="0" indent="-742950" algn="l" defTabSz="914400" rtl="0" eaLnBrk="1" fontAlgn="auto" latinLnBrk="0" hangingPunct="1">
              <a:lnSpc>
                <a:spcPct val="100000"/>
              </a:lnSpc>
              <a:spcBef>
                <a:spcPct val="0"/>
              </a:spcBef>
              <a:spcAft>
                <a:spcPts val="0"/>
              </a:spcAft>
              <a:buClrTx/>
              <a:buSzTx/>
              <a:buFont typeface="+mj-lt"/>
              <a:buAutoNum type="arabicPeriod"/>
              <a:tabLst/>
              <a:defRPr/>
            </a:pPr>
            <a:endParaRPr lang="en-US" sz="16000" dirty="0" smtClean="0">
              <a:latin typeface="Verdana" pitchFamily="34" charset="0"/>
              <a:ea typeface="Verdana" pitchFamily="34" charset="0"/>
              <a:cs typeface="Verdana" pitchFamily="34" charset="0"/>
            </a:endParaRPr>
          </a:p>
          <a:p>
            <a:pPr marL="742950" marR="0" lvl="0" indent="-742950" algn="l" defTabSz="914400" rtl="0" eaLnBrk="1" fontAlgn="auto" latinLnBrk="0" hangingPunct="1">
              <a:lnSpc>
                <a:spcPct val="100000"/>
              </a:lnSpc>
              <a:spcBef>
                <a:spcPct val="0"/>
              </a:spcBef>
              <a:spcAft>
                <a:spcPts val="0"/>
              </a:spcAft>
              <a:buClrTx/>
              <a:buSzTx/>
              <a:tabLst/>
              <a:defRPr/>
            </a:pPr>
            <a:r>
              <a:rPr kumimoji="0" lang="en-US" sz="4400" b="0" i="0" u="none" strike="noStrike" kern="1200" cap="none" spc="0" normalizeH="0" baseline="0" noProof="0" dirty="0" smtClean="0">
                <a:ln>
                  <a:noFill/>
                </a:ln>
                <a:solidFill>
                  <a:schemeClr val="tx1"/>
                </a:solidFill>
                <a:effectLst/>
                <a:uLnTx/>
                <a:uFillTx/>
                <a:latin typeface="Verdana" pitchFamily="34" charset="0"/>
                <a:ea typeface="Verdana" pitchFamily="34" charset="0"/>
                <a:cs typeface="Verdana" pitchFamily="34" charset="0"/>
              </a:rPr>
              <a:t/>
            </a:r>
            <a:br>
              <a:rPr kumimoji="0" lang="en-US" sz="4400" b="0" i="0" u="none" strike="noStrike" kern="1200" cap="none" spc="0" normalizeH="0" baseline="0" noProof="0" dirty="0" smtClean="0">
                <a:ln>
                  <a:noFill/>
                </a:ln>
                <a:solidFill>
                  <a:schemeClr val="tx1"/>
                </a:solidFill>
                <a:effectLst/>
                <a:uLnTx/>
                <a:uFillTx/>
                <a:latin typeface="Verdana" pitchFamily="34" charset="0"/>
                <a:ea typeface="Verdana" pitchFamily="34" charset="0"/>
                <a:cs typeface="Verdana" pitchFamily="34" charset="0"/>
              </a:rPr>
            </a:br>
            <a:r>
              <a:rPr kumimoji="0" lang="en-US" sz="4400" b="0" i="0" u="none" strike="noStrike" kern="1200" cap="none" spc="0" normalizeH="0" baseline="0" noProof="0" dirty="0" smtClean="0">
                <a:ln>
                  <a:noFill/>
                </a:ln>
                <a:solidFill>
                  <a:schemeClr val="tx1"/>
                </a:solidFill>
                <a:effectLst/>
                <a:uLnTx/>
                <a:uFillTx/>
                <a:latin typeface="Verdana" pitchFamily="34" charset="0"/>
                <a:ea typeface="Verdana" pitchFamily="34" charset="0"/>
                <a:cs typeface="Verdana" pitchFamily="34" charset="0"/>
              </a:rPr>
              <a:t/>
            </a:r>
            <a:br>
              <a:rPr kumimoji="0" lang="en-US" sz="4400" b="0" i="0" u="none" strike="noStrike" kern="1200" cap="none" spc="0" normalizeH="0" baseline="0" noProof="0" dirty="0" smtClean="0">
                <a:ln>
                  <a:noFill/>
                </a:ln>
                <a:solidFill>
                  <a:schemeClr val="tx1"/>
                </a:solidFill>
                <a:effectLst/>
                <a:uLnTx/>
                <a:uFillTx/>
                <a:latin typeface="Verdana" pitchFamily="34" charset="0"/>
                <a:ea typeface="Verdana" pitchFamily="34" charset="0"/>
                <a:cs typeface="Verdana" pitchFamily="34" charset="0"/>
              </a:rPr>
            </a:br>
            <a:endParaRPr kumimoji="0" lang="en-US" sz="4400" b="0" i="0" u="none" strike="noStrike" kern="1200" cap="none" spc="0" normalizeH="0" baseline="0" noProof="0" dirty="0" smtClean="0">
              <a:ln>
                <a:noFill/>
              </a:ln>
              <a:solidFill>
                <a:schemeClr val="tx1"/>
              </a:solidFill>
              <a:effectLst/>
              <a:uLnTx/>
              <a:uFillTx/>
              <a:latin typeface="Verdana" pitchFamily="34" charset="0"/>
              <a:ea typeface="Verdana" pitchFamily="34" charset="0"/>
              <a:cs typeface="Verdana" pitchFamily="34" charset="0"/>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152400"/>
            <a:ext cx="8229600" cy="1143000"/>
          </a:xfrm>
        </p:spPr>
        <p:txBody>
          <a:bodyPr>
            <a:noAutofit/>
          </a:bodyPr>
          <a:lstStyle/>
          <a:p>
            <a:r>
              <a:rPr lang="en-US" sz="8800" dirty="0" err="1" smtClean="0">
                <a:solidFill>
                  <a:srgbClr val="7030A0"/>
                </a:solidFill>
              </a:rPr>
              <a:t>WebQuest</a:t>
            </a:r>
            <a:endParaRPr lang="en-US" sz="8800" dirty="0">
              <a:solidFill>
                <a:srgbClr val="7030A0"/>
              </a:solidFill>
            </a:endParaRPr>
          </a:p>
        </p:txBody>
      </p:sp>
      <p:sp>
        <p:nvSpPr>
          <p:cNvPr id="5" name="Rectangle 4"/>
          <p:cNvSpPr/>
          <p:nvPr/>
        </p:nvSpPr>
        <p:spPr>
          <a:xfrm>
            <a:off x="0" y="6288613"/>
            <a:ext cx="9144000" cy="569387"/>
          </a:xfrm>
          <a:prstGeom prst="rect">
            <a:avLst/>
          </a:prstGeom>
        </p:spPr>
        <p:txBody>
          <a:bodyPr wrap="square">
            <a:spAutoFit/>
          </a:bodyPr>
          <a:lstStyle/>
          <a:p>
            <a:r>
              <a:rPr lang="en-US" sz="3100" dirty="0" smtClean="0">
                <a:effectLst>
                  <a:outerShdw blurRad="38100" dist="38100" dir="2700000" algn="tl">
                    <a:srgbClr val="000000">
                      <a:alpha val="43137"/>
                    </a:srgbClr>
                  </a:outerShdw>
                </a:effectLst>
              </a:rPr>
              <a:t>http://pioneerpd.wikispaces.com/ParentalInvolvement</a:t>
            </a:r>
            <a:endParaRPr lang="en-US" sz="3100" dirty="0">
              <a:effectLst>
                <a:outerShdw blurRad="38100" dist="38100" dir="2700000" algn="tl">
                  <a:srgbClr val="000000">
                    <a:alpha val="43137"/>
                  </a:srgbClr>
                </a:outerShdw>
              </a:effectLst>
            </a:endParaRPr>
          </a:p>
        </p:txBody>
      </p:sp>
      <p:pic>
        <p:nvPicPr>
          <p:cNvPr id="4099" name="Picture 3"/>
          <p:cNvPicPr>
            <a:picLocks noChangeAspect="1" noChangeArrowheads="1"/>
          </p:cNvPicPr>
          <p:nvPr/>
        </p:nvPicPr>
        <p:blipFill>
          <a:blip r:embed="rId3" cstate="print"/>
          <a:srcRect r="36082" b="48454"/>
          <a:stretch>
            <a:fillRect/>
          </a:stretch>
        </p:blipFill>
        <p:spPr bwMode="auto">
          <a:xfrm>
            <a:off x="304800" y="1447800"/>
            <a:ext cx="7379970" cy="4761271"/>
          </a:xfrm>
          <a:prstGeom prst="rect">
            <a:avLst/>
          </a:prstGeom>
          <a:ln>
            <a:noFill/>
          </a:ln>
          <a:effectLst>
            <a:outerShdw blurRad="292100" dist="139700" dir="2700000" algn="tl" rotWithShape="0">
              <a:srgbClr val="333333">
                <a:alpha val="65000"/>
              </a:srgbClr>
            </a:outerShdw>
          </a:effectLst>
        </p:spPr>
      </p:pic>
      <p:sp>
        <p:nvSpPr>
          <p:cNvPr id="7" name="Down Arrow 6"/>
          <p:cNvSpPr/>
          <p:nvPr/>
        </p:nvSpPr>
        <p:spPr>
          <a:xfrm rot="4688141">
            <a:off x="5889977" y="3825554"/>
            <a:ext cx="1143000" cy="1752600"/>
          </a:xfrm>
          <a:prstGeom prst="downArrow">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533400" y="228600"/>
            <a:ext cx="8229600" cy="1143000"/>
          </a:xfrm>
          <a:prstGeom prst="rect">
            <a:avLst/>
          </a:prstGeom>
        </p:spPr>
        <p:txBody>
          <a:bodyP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8800" b="0" i="0" u="none" strike="noStrike" kern="1200" cap="none" spc="0" normalizeH="0" baseline="0" noProof="0" dirty="0" smtClean="0">
                <a:ln>
                  <a:noFill/>
                </a:ln>
                <a:solidFill>
                  <a:schemeClr val="tx1"/>
                </a:solidFill>
                <a:effectLst/>
                <a:uLnTx/>
                <a:uFillTx/>
                <a:latin typeface="Arial Black" pitchFamily="34" charset="0"/>
                <a:ea typeface="+mj-ea"/>
                <a:cs typeface="+mj-cs"/>
              </a:rPr>
              <a:t>How can </a:t>
            </a:r>
            <a:r>
              <a:rPr kumimoji="0" lang="en-US" sz="13800" b="0" i="0" u="none" strike="noStrike" kern="1200" cap="none" spc="0" normalizeH="0" baseline="0" noProof="0" dirty="0" smtClean="0">
                <a:ln>
                  <a:noFill/>
                </a:ln>
                <a:solidFill>
                  <a:srgbClr val="7030A0"/>
                </a:solidFill>
                <a:effectLst/>
                <a:uLnTx/>
                <a:uFillTx/>
                <a:latin typeface="Arial Black" pitchFamily="34" charset="0"/>
                <a:ea typeface="+mj-ea"/>
                <a:cs typeface="+mj-cs"/>
              </a:rPr>
              <a:t>we</a:t>
            </a:r>
            <a:r>
              <a:rPr kumimoji="0" lang="en-US" sz="8800" b="0" i="0" u="none" strike="noStrike" kern="1200" cap="none" spc="0" normalizeH="0" baseline="0" noProof="0" dirty="0" smtClean="0">
                <a:ln>
                  <a:noFill/>
                </a:ln>
                <a:solidFill>
                  <a:schemeClr val="tx1"/>
                </a:solidFill>
                <a:effectLst/>
                <a:uLnTx/>
                <a:uFillTx/>
                <a:latin typeface="Arial Black" pitchFamily="34" charset="0"/>
                <a:ea typeface="+mj-ea"/>
                <a:cs typeface="+mj-cs"/>
              </a:rPr>
              <a:t> </a:t>
            </a:r>
          </a:p>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8800" b="0" i="0" u="none" strike="noStrike" kern="1200" cap="none" spc="0" normalizeH="0" baseline="0" noProof="0" dirty="0" smtClean="0">
                <a:ln>
                  <a:noFill/>
                </a:ln>
                <a:solidFill>
                  <a:schemeClr val="tx1"/>
                </a:solidFill>
                <a:effectLst/>
                <a:uLnTx/>
                <a:uFillTx/>
                <a:latin typeface="Arial Black" pitchFamily="34" charset="0"/>
                <a:ea typeface="+mj-ea"/>
                <a:cs typeface="+mj-cs"/>
              </a:rPr>
              <a:t>partner with parents?</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188</TotalTime>
  <Words>749</Words>
  <Application>Microsoft Office PowerPoint</Application>
  <PresentationFormat>On-screen Show (4:3)</PresentationFormat>
  <Paragraphs>100</Paragraphs>
  <Slides>11</Slides>
  <Notes>10</Notes>
  <HiddenSlides>0</HiddenSlides>
  <MMClips>0</MMClips>
  <ScaleCrop>false</ScaleCrop>
  <HeadingPairs>
    <vt:vector size="4" baseType="variant">
      <vt:variant>
        <vt:lpstr>Theme</vt:lpstr>
      </vt:variant>
      <vt:variant>
        <vt:i4>1</vt:i4>
      </vt:variant>
      <vt:variant>
        <vt:lpstr>Slide Titles</vt:lpstr>
      </vt:variant>
      <vt:variant>
        <vt:i4>11</vt:i4>
      </vt:variant>
    </vt:vector>
  </HeadingPairs>
  <TitlesOfParts>
    <vt:vector size="12" baseType="lpstr">
      <vt:lpstr>Office Theme</vt:lpstr>
      <vt:lpstr>Partnering with Parents</vt:lpstr>
      <vt:lpstr>How can we involve parents  in student learning?</vt:lpstr>
      <vt:lpstr>Slide 3</vt:lpstr>
      <vt:lpstr>4</vt:lpstr>
      <vt:lpstr>Slide 5</vt:lpstr>
      <vt:lpstr>How Family Friendly Is Your School?</vt:lpstr>
      <vt:lpstr>Slide 7</vt:lpstr>
      <vt:lpstr>WebQuest</vt:lpstr>
      <vt:lpstr>Slide 9</vt:lpstr>
      <vt:lpstr>ESL/ELL</vt:lpstr>
      <vt:lpstr>Slide 11</vt:lpstr>
    </vt:vector>
  </TitlesOfParts>
  <Company>Batesville School District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Partnering with Parents</dc:title>
  <dc:creator>lhuff</dc:creator>
  <cp:lastModifiedBy>lhuff</cp:lastModifiedBy>
  <cp:revision>31</cp:revision>
  <dcterms:created xsi:type="dcterms:W3CDTF">2012-04-20T14:47:26Z</dcterms:created>
  <dcterms:modified xsi:type="dcterms:W3CDTF">2012-04-24T22:30:02Z</dcterms:modified>
</cp:coreProperties>
</file>